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43"/>
  </p:notesMasterIdLst>
  <p:sldIdLst>
    <p:sldId id="256" r:id="rId32"/>
    <p:sldId id="257" r:id="rId33"/>
    <p:sldId id="258" r:id="rId34"/>
    <p:sldId id="259" r:id="rId35"/>
    <p:sldId id="260" r:id="rId36"/>
    <p:sldId id="261" r:id="rId37"/>
    <p:sldId id="262" r:id="rId38"/>
    <p:sldId id="263" r:id="rId39"/>
    <p:sldId id="264" r:id="rId40"/>
    <p:sldId id="265" r:id="rId41"/>
    <p:sldId id="266" r:id="rId42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Montserrat Light" charset="1" panose="00000400000000000000"/>
      <p:regular r:id="rId12"/>
    </p:embeddedFont>
    <p:embeddedFont>
      <p:font typeface="Montserrat Light Bold" charset="1" panose="00000800000000000000"/>
      <p:regular r:id="rId13"/>
    </p:embeddedFont>
    <p:embeddedFont>
      <p:font typeface="Montserrat Light Italics" charset="1" panose="00000400000000000000"/>
      <p:regular r:id="rId14"/>
    </p:embeddedFont>
    <p:embeddedFont>
      <p:font typeface="Montserrat Light Bold Italics" charset="1" panose="00000800000000000000"/>
      <p:regular r:id="rId15"/>
    </p:embeddedFont>
    <p:embeddedFont>
      <p:font typeface="DM Sans" charset="1" panose="00000000000000000000"/>
      <p:regular r:id="rId16"/>
    </p:embeddedFont>
    <p:embeddedFont>
      <p:font typeface="DM Sans Bold" charset="1" panose="00000000000000000000"/>
      <p:regular r:id="rId17"/>
    </p:embeddedFont>
    <p:embeddedFont>
      <p:font typeface="DM Sans Italics" charset="1" panose="00000000000000000000"/>
      <p:regular r:id="rId18"/>
    </p:embeddedFont>
    <p:embeddedFont>
      <p:font typeface="DM Sans Bold Italics" charset="1" panose="00000000000000000000"/>
      <p:regular r:id="rId19"/>
    </p:embeddedFont>
    <p:embeddedFont>
      <p:font typeface="Open Sauce" charset="1" panose="00000500000000000000"/>
      <p:regular r:id="rId20"/>
    </p:embeddedFont>
    <p:embeddedFont>
      <p:font typeface="Open Sauce Bold" charset="1" panose="00000800000000000000"/>
      <p:regular r:id="rId21"/>
    </p:embeddedFont>
    <p:embeddedFont>
      <p:font typeface="Open Sauce Italics" charset="1" panose="00000500000000000000"/>
      <p:regular r:id="rId22"/>
    </p:embeddedFont>
    <p:embeddedFont>
      <p:font typeface="Open Sauce Bold Italics" charset="1" panose="00000800000000000000"/>
      <p:regular r:id="rId23"/>
    </p:embeddedFont>
    <p:embeddedFont>
      <p:font typeface="Open Sauce Light" charset="1" panose="00000400000000000000"/>
      <p:regular r:id="rId24"/>
    </p:embeddedFont>
    <p:embeddedFont>
      <p:font typeface="Open Sauce Light Italics" charset="1" panose="00000400000000000000"/>
      <p:regular r:id="rId25"/>
    </p:embeddedFont>
    <p:embeddedFont>
      <p:font typeface="Open Sauce Medium" charset="1" panose="00000600000000000000"/>
      <p:regular r:id="rId26"/>
    </p:embeddedFont>
    <p:embeddedFont>
      <p:font typeface="Open Sauce Medium Italics" charset="1" panose="00000600000000000000"/>
      <p:regular r:id="rId27"/>
    </p:embeddedFont>
    <p:embeddedFont>
      <p:font typeface="Open Sauce Semi-Bold" charset="1" panose="00000700000000000000"/>
      <p:regular r:id="rId28"/>
    </p:embeddedFont>
    <p:embeddedFont>
      <p:font typeface="Open Sauce Semi-Bold Italics" charset="1" panose="00000700000000000000"/>
      <p:regular r:id="rId29"/>
    </p:embeddedFont>
    <p:embeddedFont>
      <p:font typeface="Open Sauce Heavy" charset="1" panose="00000A00000000000000"/>
      <p:regular r:id="rId30"/>
    </p:embeddedFont>
    <p:embeddedFont>
      <p:font typeface="Open Sauce Heavy Italics" charset="1" panose="00000A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37" Target="slides/slide6.xml" Type="http://schemas.openxmlformats.org/officeDocument/2006/relationships/slide"/><Relationship Id="rId38" Target="slides/slide7.xml" Type="http://schemas.openxmlformats.org/officeDocument/2006/relationships/slide"/><Relationship Id="rId39" Target="slides/slide8.xml" Type="http://schemas.openxmlformats.org/officeDocument/2006/relationships/slide"/><Relationship Id="rId4" Target="theme/theme1.xml" Type="http://schemas.openxmlformats.org/officeDocument/2006/relationships/theme"/><Relationship Id="rId40" Target="slides/slide9.xml" Type="http://schemas.openxmlformats.org/officeDocument/2006/relationships/slide"/><Relationship Id="rId41" Target="slides/slide10.xml" Type="http://schemas.openxmlformats.org/officeDocument/2006/relationships/slide"/><Relationship Id="rId42" Target="slides/slide11.xml" Type="http://schemas.openxmlformats.org/officeDocument/2006/relationships/slide"/><Relationship Id="rId43" Target="notesMasters/notesMaster1.xml" Type="http://schemas.openxmlformats.org/officeDocument/2006/relationships/notesMaster"/><Relationship Id="rId44" Target="theme/theme2.xml" Type="http://schemas.openxmlformats.org/officeDocument/2006/relationships/theme"/><Relationship Id="rId45" Target="notesSlides/notesSlide1.xml" Type="http://schemas.openxmlformats.org/officeDocument/2006/relationships/notesSlide"/><Relationship Id="rId46" Target="notesSlides/notesSlide2.xml" Type="http://schemas.openxmlformats.org/officeDocument/2006/relationships/notesSlide"/><Relationship Id="rId47" Target="notesSlides/notesSlide3.xml" Type="http://schemas.openxmlformats.org/officeDocument/2006/relationships/notes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2CUpdDqc.mp4>
</file>

<file path=ppt/media/VAF2CdygZug.mp4>
</file>

<file path=ppt/media/image1.png>
</file>

<file path=ppt/media/image10.sv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png>
</file>

<file path=ppt/media/image23.jpeg>
</file>

<file path=ppt/media/image24.png>
</file>

<file path=ppt/media/image25.svg>
</file>

<file path=ppt/media/image26.png>
</file>

<file path=ppt/media/image27.sv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1 - تقديم 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في هذه الاحصائيات عدد deepfakes</a:t>
            </a:r>
          </a:p>
          <a:p>
            <a:r>
              <a:rPr lang="en-US"/>
              <a:t>على مر السنوات </a:t>
            </a:r>
          </a:p>
          <a:p>
            <a:r>
              <a:rPr lang="en-US"/>
              <a:t/>
            </a:r>
          </a:p>
          <a:p>
            <a:r>
              <a:rPr lang="en-US"/>
              <a:t>بداية في 2018 كان م يقارب 8 الاف </a:t>
            </a:r>
          </a:p>
          <a:p>
            <a:r>
              <a:rPr lang="en-US"/>
              <a:t/>
            </a:r>
          </a:p>
          <a:p>
            <a:r>
              <a:rPr lang="en-US"/>
              <a:t>وفي 2019 تضاعف الى ضعف اعداد السنة الي قبلها 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والمحتوى راح تكون متنوعة من الاصوات والفيديوهات والصور  وجميع الاعداد الظاهرة تم استخدامها في ايذاء  الشخصيات العامة والتي لديها مكانة مهمه في المجتمع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اااي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VAF2CUpdDqc.mp4" Type="http://schemas.openxmlformats.org/officeDocument/2006/relationships/video"/><Relationship Id="rId6" Target="../media/VAF2CUpdDqc.mp4" Type="http://schemas.microsoft.com/office/2007/relationships/media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24.png" Type="http://schemas.openxmlformats.org/officeDocument/2006/relationships/image"/><Relationship Id="rId6" Target="../media/image25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26.png" Type="http://schemas.openxmlformats.org/officeDocument/2006/relationships/image"/><Relationship Id="rId6" Target="../media/image27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1.pn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2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Relationship Id="rId9" Target="../media/image1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pn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Relationship Id="rId6" Target="../media/image22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23.jpeg" Type="http://schemas.openxmlformats.org/officeDocument/2006/relationships/image"/><Relationship Id="rId6" Target="../media/VAF2CdygZug.mp4" Type="http://schemas.openxmlformats.org/officeDocument/2006/relationships/video"/><Relationship Id="rId7" Target="../media/VAF2CdygZug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407869">
            <a:off x="-4696947" y="10150458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17903" r="0" b="35807"/>
          <a:stretch>
            <a:fillRect/>
          </a:stretch>
        </p:blipFill>
        <p:spPr>
          <a:xfrm flipH="false" flipV="false" rot="0">
            <a:off x="1828800" y="3975515"/>
            <a:ext cx="14630400" cy="380937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2567636" y="1137739"/>
            <a:ext cx="13152728" cy="104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67"/>
              </a:lnSpc>
            </a:pPr>
            <a:r>
              <a:rPr lang="en-US" sz="6208" spc="608">
                <a:solidFill>
                  <a:srgbClr val="1A1A1A"/>
                </a:solidFill>
                <a:latin typeface="Oswald Bold"/>
              </a:rPr>
              <a:t>SEE WHAT TRUMP SAYS ABOUT T5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13475833" y="-8787301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260093" y="4434807"/>
            <a:ext cx="2932415" cy="2351362"/>
            <a:chOff x="0" y="0"/>
            <a:chExt cx="1075555" cy="8624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75555" cy="862436"/>
            </a:xfrm>
            <a:custGeom>
              <a:avLst/>
              <a:gdLst/>
              <a:ahLst/>
              <a:cxnLst/>
              <a:rect r="r" b="b" t="t" l="l"/>
              <a:pathLst>
                <a:path h="862436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4260093" y="6895603"/>
            <a:ext cx="3015637" cy="1218684"/>
            <a:chOff x="0" y="0"/>
            <a:chExt cx="1106080" cy="44699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06080" cy="446991"/>
            </a:xfrm>
            <a:custGeom>
              <a:avLst/>
              <a:gdLst/>
              <a:ahLst/>
              <a:cxnLst/>
              <a:rect r="r" b="b" t="t" l="l"/>
              <a:pathLst>
                <a:path h="446991" w="1106080">
                  <a:moveTo>
                    <a:pt x="79585" y="0"/>
                  </a:moveTo>
                  <a:lnTo>
                    <a:pt x="1026495" y="0"/>
                  </a:lnTo>
                  <a:cubicBezTo>
                    <a:pt x="1070448" y="0"/>
                    <a:pt x="1106080" y="35631"/>
                    <a:pt x="1106080" y="79585"/>
                  </a:cubicBezTo>
                  <a:lnTo>
                    <a:pt x="1106080" y="367406"/>
                  </a:lnTo>
                  <a:cubicBezTo>
                    <a:pt x="1106080" y="388513"/>
                    <a:pt x="1097695" y="408756"/>
                    <a:pt x="1082770" y="423681"/>
                  </a:cubicBezTo>
                  <a:cubicBezTo>
                    <a:pt x="1067845" y="438606"/>
                    <a:pt x="1047602" y="446991"/>
                    <a:pt x="1026495" y="446991"/>
                  </a:cubicBezTo>
                  <a:lnTo>
                    <a:pt x="79585" y="446991"/>
                  </a:lnTo>
                  <a:cubicBezTo>
                    <a:pt x="35631" y="446991"/>
                    <a:pt x="0" y="411359"/>
                    <a:pt x="0" y="367406"/>
                  </a:cubicBezTo>
                  <a:lnTo>
                    <a:pt x="0" y="79585"/>
                  </a:lnTo>
                  <a:cubicBezTo>
                    <a:pt x="0" y="35631"/>
                    <a:pt x="35631" y="0"/>
                    <a:pt x="79585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106080" cy="466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070732" y="5281918"/>
            <a:ext cx="2932415" cy="2351362"/>
            <a:chOff x="0" y="0"/>
            <a:chExt cx="1075555" cy="86243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75555" cy="862436"/>
            </a:xfrm>
            <a:custGeom>
              <a:avLst/>
              <a:gdLst/>
              <a:ahLst/>
              <a:cxnLst/>
              <a:rect r="r" b="b" t="t" l="l"/>
              <a:pathLst>
                <a:path h="862436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046312" y="3696538"/>
            <a:ext cx="2932415" cy="2351362"/>
            <a:chOff x="0" y="0"/>
            <a:chExt cx="1075555" cy="86243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75555" cy="862436"/>
            </a:xfrm>
            <a:custGeom>
              <a:avLst/>
              <a:gdLst/>
              <a:ahLst/>
              <a:cxnLst/>
              <a:rect r="r" b="b" t="t" l="l"/>
              <a:pathLst>
                <a:path h="862436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046312" y="6170958"/>
            <a:ext cx="3119548" cy="833487"/>
            <a:chOff x="0" y="0"/>
            <a:chExt cx="1144192" cy="30570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44192" cy="305708"/>
            </a:xfrm>
            <a:custGeom>
              <a:avLst/>
              <a:gdLst/>
              <a:ahLst/>
              <a:cxnLst/>
              <a:rect r="r" b="b" t="t" l="l"/>
              <a:pathLst>
                <a:path h="305708" w="1144192">
                  <a:moveTo>
                    <a:pt x="76934" y="0"/>
                  </a:moveTo>
                  <a:lnTo>
                    <a:pt x="1067258" y="0"/>
                  </a:lnTo>
                  <a:cubicBezTo>
                    <a:pt x="1087662" y="0"/>
                    <a:pt x="1107231" y="8106"/>
                    <a:pt x="1121659" y="22533"/>
                  </a:cubicBezTo>
                  <a:cubicBezTo>
                    <a:pt x="1136087" y="36961"/>
                    <a:pt x="1144192" y="56530"/>
                    <a:pt x="1144192" y="76934"/>
                  </a:cubicBezTo>
                  <a:lnTo>
                    <a:pt x="1144192" y="228773"/>
                  </a:lnTo>
                  <a:cubicBezTo>
                    <a:pt x="1144192" y="249178"/>
                    <a:pt x="1136087" y="268746"/>
                    <a:pt x="1121659" y="283174"/>
                  </a:cubicBezTo>
                  <a:cubicBezTo>
                    <a:pt x="1107231" y="297602"/>
                    <a:pt x="1087662" y="305708"/>
                    <a:pt x="1067258" y="305708"/>
                  </a:cubicBezTo>
                  <a:lnTo>
                    <a:pt x="76934" y="305708"/>
                  </a:lnTo>
                  <a:cubicBezTo>
                    <a:pt x="56530" y="305708"/>
                    <a:pt x="36961" y="297602"/>
                    <a:pt x="22533" y="283174"/>
                  </a:cubicBezTo>
                  <a:cubicBezTo>
                    <a:pt x="8106" y="268746"/>
                    <a:pt x="0" y="249178"/>
                    <a:pt x="0" y="228773"/>
                  </a:cubicBezTo>
                  <a:lnTo>
                    <a:pt x="0" y="76934"/>
                  </a:lnTo>
                  <a:cubicBezTo>
                    <a:pt x="0" y="56530"/>
                    <a:pt x="8106" y="36961"/>
                    <a:pt x="22533" y="22533"/>
                  </a:cubicBezTo>
                  <a:cubicBezTo>
                    <a:pt x="36961" y="8106"/>
                    <a:pt x="56530" y="0"/>
                    <a:pt x="7693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1144192" cy="324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-1885381">
            <a:off x="12158125" y="7633280"/>
            <a:ext cx="1776375" cy="501826"/>
          </a:xfrm>
          <a:custGeom>
            <a:avLst/>
            <a:gdLst/>
            <a:ahLst/>
            <a:cxnLst/>
            <a:rect r="r" b="b" t="t" l="l"/>
            <a:pathLst>
              <a:path h="501826" w="1776375">
                <a:moveTo>
                  <a:pt x="0" y="0"/>
                </a:moveTo>
                <a:lnTo>
                  <a:pt x="1776374" y="0"/>
                </a:lnTo>
                <a:lnTo>
                  <a:pt x="1776374" y="501826"/>
                </a:lnTo>
                <a:lnTo>
                  <a:pt x="0" y="501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538888" y="1195362"/>
            <a:ext cx="8904094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FUTURE WORK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448009" y="7065345"/>
            <a:ext cx="2556583" cy="86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61"/>
              </a:lnSpc>
              <a:spcBef>
                <a:spcPct val="0"/>
              </a:spcBef>
            </a:pPr>
            <a:r>
              <a:rPr lang="en-US" sz="2508" spc="245">
                <a:solidFill>
                  <a:srgbClr val="231F20"/>
                </a:solidFill>
                <a:latin typeface="Oswald"/>
              </a:rPr>
              <a:t>DEEPFAKE IMAGE DETECTION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470203" y="4603345"/>
            <a:ext cx="2550210" cy="1293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4"/>
              </a:lnSpc>
            </a:pPr>
            <a:r>
              <a:rPr lang="en-US" sz="1881">
                <a:solidFill>
                  <a:srgbClr val="100F0D"/>
                </a:solidFill>
                <a:latin typeface="Montserrat Light"/>
              </a:rPr>
              <a:t>Next big milestone is to develop a model that can detect deepfake images.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280843" y="5459981"/>
            <a:ext cx="2534389" cy="1731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38"/>
              </a:lnSpc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After completing deepfake image detection,  the next milestone is to develop deepfake detection for videos.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234228" y="6327076"/>
            <a:ext cx="2931632" cy="458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INTERPRETABILITY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256422" y="3874600"/>
            <a:ext cx="2534389" cy="1731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38"/>
              </a:lnSpc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Finally, after completing these milestones, next up is to interpret based on what does our model predict for these three projects.</a:t>
            </a:r>
          </a:p>
        </p:txBody>
      </p:sp>
      <p:sp>
        <p:nvSpPr>
          <p:cNvPr name="Freeform 26" id="26"/>
          <p:cNvSpPr/>
          <p:nvPr/>
        </p:nvSpPr>
        <p:spPr>
          <a:xfrm flipH="true" flipV="false" rot="-8970905">
            <a:off x="7337391" y="7248542"/>
            <a:ext cx="1776375" cy="501826"/>
          </a:xfrm>
          <a:custGeom>
            <a:avLst/>
            <a:gdLst/>
            <a:ahLst/>
            <a:cxnLst/>
            <a:rect r="r" b="b" t="t" l="l"/>
            <a:pathLst>
              <a:path h="501826" w="1776375">
                <a:moveTo>
                  <a:pt x="1776375" y="0"/>
                </a:moveTo>
                <a:lnTo>
                  <a:pt x="0" y="0"/>
                </a:lnTo>
                <a:lnTo>
                  <a:pt x="0" y="501826"/>
                </a:lnTo>
                <a:lnTo>
                  <a:pt x="1776375" y="501826"/>
                </a:lnTo>
                <a:lnTo>
                  <a:pt x="1776375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836286" y="2844075"/>
            <a:ext cx="8319593" cy="116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0"/>
              </a:lnSpc>
            </a:pPr>
            <a:r>
              <a:rPr lang="en-US" sz="2221">
                <a:solidFill>
                  <a:srgbClr val="100F0D"/>
                </a:solidFill>
                <a:latin typeface="Montserrat Light"/>
              </a:rPr>
              <a:t>For our future work will focus on refining the model to detect more sophisticated softwares and integration of the model with real-time hardwares. As well as the following: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887923">
            <a:off x="-6227117" y="7040144"/>
            <a:ext cx="11642820" cy="11946923"/>
          </a:xfrm>
          <a:custGeom>
            <a:avLst/>
            <a:gdLst/>
            <a:ahLst/>
            <a:cxnLst/>
            <a:rect r="r" b="b" t="t" l="l"/>
            <a:pathLst>
              <a:path h="11946923" w="11642820">
                <a:moveTo>
                  <a:pt x="0" y="0"/>
                </a:moveTo>
                <a:lnTo>
                  <a:pt x="11642820" y="0"/>
                </a:lnTo>
                <a:lnTo>
                  <a:pt x="11642820" y="11946923"/>
                </a:lnTo>
                <a:lnTo>
                  <a:pt x="0" y="119469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9" id="29"/>
          <p:cNvGrpSpPr/>
          <p:nvPr/>
        </p:nvGrpSpPr>
        <p:grpSpPr>
          <a:xfrm rot="0">
            <a:off x="9070732" y="7738055"/>
            <a:ext cx="3015637" cy="1218684"/>
            <a:chOff x="0" y="0"/>
            <a:chExt cx="1106080" cy="446991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106080" cy="446991"/>
            </a:xfrm>
            <a:custGeom>
              <a:avLst/>
              <a:gdLst/>
              <a:ahLst/>
              <a:cxnLst/>
              <a:rect r="r" b="b" t="t" l="l"/>
              <a:pathLst>
                <a:path h="446991" w="1106080">
                  <a:moveTo>
                    <a:pt x="79585" y="0"/>
                  </a:moveTo>
                  <a:lnTo>
                    <a:pt x="1026495" y="0"/>
                  </a:lnTo>
                  <a:cubicBezTo>
                    <a:pt x="1070448" y="0"/>
                    <a:pt x="1106080" y="35631"/>
                    <a:pt x="1106080" y="79585"/>
                  </a:cubicBezTo>
                  <a:lnTo>
                    <a:pt x="1106080" y="367406"/>
                  </a:lnTo>
                  <a:cubicBezTo>
                    <a:pt x="1106080" y="388513"/>
                    <a:pt x="1097695" y="408756"/>
                    <a:pt x="1082770" y="423681"/>
                  </a:cubicBezTo>
                  <a:cubicBezTo>
                    <a:pt x="1067845" y="438606"/>
                    <a:pt x="1047602" y="446991"/>
                    <a:pt x="1026495" y="446991"/>
                  </a:cubicBezTo>
                  <a:lnTo>
                    <a:pt x="79585" y="446991"/>
                  </a:lnTo>
                  <a:cubicBezTo>
                    <a:pt x="35631" y="446991"/>
                    <a:pt x="0" y="411359"/>
                    <a:pt x="0" y="367406"/>
                  </a:cubicBezTo>
                  <a:lnTo>
                    <a:pt x="0" y="79585"/>
                  </a:lnTo>
                  <a:cubicBezTo>
                    <a:pt x="0" y="35631"/>
                    <a:pt x="35631" y="0"/>
                    <a:pt x="79585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19050"/>
              <a:ext cx="1106080" cy="466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FFFFFF">
                      <a:alpha val="98824"/>
                    </a:srgbClr>
                  </a:solidFill>
                  <a:latin typeface="Open Sauce"/>
                </a:rPr>
                <a:t>Deepfake image Deepfake image detection</a:t>
              </a: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9300260" y="7884310"/>
            <a:ext cx="2556583" cy="86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61"/>
              </a:lnSpc>
              <a:spcBef>
                <a:spcPct val="0"/>
              </a:spcBef>
            </a:pPr>
            <a:r>
              <a:rPr lang="en-US" sz="2508" spc="245">
                <a:solidFill>
                  <a:srgbClr val="231F20"/>
                </a:solidFill>
                <a:latin typeface="Oswald"/>
              </a:rPr>
              <a:t>DEEPFAKE VIDEO DETECTION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9407140" y="-930996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61733" y="5076825"/>
            <a:ext cx="6065708" cy="645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382"/>
              </a:lnSpc>
              <a:spcBef>
                <a:spcPct val="0"/>
              </a:spcBef>
            </a:pPr>
            <a:r>
              <a:rPr lang="en-US" sz="3844">
                <a:solidFill>
                  <a:srgbClr val="000000"/>
                </a:solidFill>
                <a:latin typeface="DM Sans Italics"/>
              </a:rPr>
              <a:t>Any Questions 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61733" y="2105045"/>
            <a:ext cx="8097687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THANK YOU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-4254153" y="7476061"/>
            <a:ext cx="11881594" cy="3564478"/>
          </a:xfrm>
          <a:custGeom>
            <a:avLst/>
            <a:gdLst/>
            <a:ahLst/>
            <a:cxnLst/>
            <a:rect r="r" b="b" t="t" l="l"/>
            <a:pathLst>
              <a:path h="3564478" w="11881594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648550" y="1987671"/>
            <a:ext cx="11319885" cy="4759578"/>
            <a:chOff x="0" y="0"/>
            <a:chExt cx="2186054" cy="91915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86054" cy="919152"/>
            </a:xfrm>
            <a:custGeom>
              <a:avLst/>
              <a:gdLst/>
              <a:ahLst/>
              <a:cxnLst/>
              <a:rect r="r" b="b" t="t" l="l"/>
              <a:pathLst>
                <a:path h="919152" w="2186054">
                  <a:moveTo>
                    <a:pt x="0" y="0"/>
                  </a:moveTo>
                  <a:lnTo>
                    <a:pt x="2186054" y="0"/>
                  </a:lnTo>
                  <a:lnTo>
                    <a:pt x="2186054" y="919152"/>
                  </a:lnTo>
                  <a:lnTo>
                    <a:pt x="0" y="9191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2186054" cy="938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115626" y="2368421"/>
            <a:ext cx="10385732" cy="3807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78"/>
              </a:lnSpc>
            </a:pPr>
            <a:r>
              <a:rPr lang="en-US" sz="11071" spc="1084">
                <a:solidFill>
                  <a:srgbClr val="231F20"/>
                </a:solidFill>
                <a:latin typeface="Oswald Bold"/>
              </a:rPr>
              <a:t>DEEP FAKE DETECTION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92071" y="216444"/>
            <a:ext cx="3997854" cy="1259598"/>
          </a:xfrm>
          <a:custGeom>
            <a:avLst/>
            <a:gdLst/>
            <a:ahLst/>
            <a:cxnLst/>
            <a:rect r="r" b="b" t="t" l="l"/>
            <a:pathLst>
              <a:path h="1259598" w="3997854">
                <a:moveTo>
                  <a:pt x="0" y="0"/>
                </a:moveTo>
                <a:lnTo>
                  <a:pt x="3997855" y="0"/>
                </a:lnTo>
                <a:lnTo>
                  <a:pt x="3997855" y="1259598"/>
                </a:lnTo>
                <a:lnTo>
                  <a:pt x="0" y="12595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944497" y="216444"/>
            <a:ext cx="3997854" cy="1166393"/>
          </a:xfrm>
          <a:custGeom>
            <a:avLst/>
            <a:gdLst/>
            <a:ahLst/>
            <a:cxnLst/>
            <a:rect r="r" b="b" t="t" l="l"/>
            <a:pathLst>
              <a:path h="1166393" w="3997854">
                <a:moveTo>
                  <a:pt x="0" y="0"/>
                </a:moveTo>
                <a:lnTo>
                  <a:pt x="3997855" y="0"/>
                </a:lnTo>
                <a:lnTo>
                  <a:pt x="3997855" y="1166393"/>
                </a:lnTo>
                <a:lnTo>
                  <a:pt x="0" y="1166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988090" y="7438163"/>
            <a:ext cx="12640804" cy="1820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6"/>
              </a:lnSpc>
            </a:pPr>
            <a:r>
              <a:rPr lang="en-US" sz="3736">
                <a:solidFill>
                  <a:srgbClr val="231F20"/>
                </a:solidFill>
                <a:latin typeface="Open Sauce Bold"/>
              </a:rPr>
              <a:t>By </a:t>
            </a:r>
          </a:p>
          <a:p>
            <a:pPr algn="ctr">
              <a:lnSpc>
                <a:spcPts val="4856"/>
              </a:lnSpc>
            </a:pPr>
          </a:p>
          <a:p>
            <a:pPr>
              <a:lnSpc>
                <a:spcPts val="4856"/>
              </a:lnSpc>
              <a:spcBef>
                <a:spcPct val="0"/>
              </a:spcBef>
            </a:pPr>
            <a:r>
              <a:rPr lang="en-US" sz="3736">
                <a:solidFill>
                  <a:srgbClr val="231F20"/>
                </a:solidFill>
                <a:latin typeface="Open Sauce Bold"/>
              </a:rPr>
              <a:t>Abdulaziz Alnajjar, Saad Almoghirh, Salem Bawazir 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4178813" cy="14549155"/>
          </a:xfrm>
          <a:custGeom>
            <a:avLst/>
            <a:gdLst/>
            <a:ahLst/>
            <a:cxnLst/>
            <a:rect r="r" b="b" t="t" l="l"/>
            <a:pathLst>
              <a:path h="14549155" w="14178813">
                <a:moveTo>
                  <a:pt x="0" y="0"/>
                </a:moveTo>
                <a:lnTo>
                  <a:pt x="14178813" y="0"/>
                </a:lnTo>
                <a:lnTo>
                  <a:pt x="14178813" y="14549155"/>
                </a:lnTo>
                <a:lnTo>
                  <a:pt x="0" y="145491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72726" y="-3174345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849820" y="6151923"/>
            <a:ext cx="7861348" cy="2844378"/>
          </a:xfrm>
          <a:custGeom>
            <a:avLst/>
            <a:gdLst/>
            <a:ahLst/>
            <a:cxnLst/>
            <a:rect r="r" b="b" t="t" l="l"/>
            <a:pathLst>
              <a:path h="2844378" w="7861348">
                <a:moveTo>
                  <a:pt x="0" y="0"/>
                </a:moveTo>
                <a:lnTo>
                  <a:pt x="7861347" y="0"/>
                </a:lnTo>
                <a:lnTo>
                  <a:pt x="7861347" y="2844378"/>
                </a:lnTo>
                <a:lnTo>
                  <a:pt x="0" y="28443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301060" y="167157"/>
            <a:ext cx="12057353" cy="1561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706"/>
              </a:lnSpc>
            </a:pPr>
            <a:r>
              <a:rPr lang="en-US" sz="9207" spc="902">
                <a:solidFill>
                  <a:srgbClr val="FFFFFF"/>
                </a:solidFill>
                <a:latin typeface="Oswald Bold"/>
              </a:rPr>
              <a:t>SCENARIO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15324" y="3234920"/>
            <a:ext cx="11213084" cy="2051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0661" indent="-320331" lvl="1">
              <a:lnSpc>
                <a:spcPts val="4095"/>
              </a:lnSpc>
              <a:buFont typeface="Arial"/>
              <a:buChar char="•"/>
            </a:pPr>
            <a:r>
              <a:rPr lang="en-US" sz="2967" spc="290">
                <a:solidFill>
                  <a:srgbClr val="F5FFF5"/>
                </a:solidFill>
                <a:latin typeface="DM Sans"/>
              </a:rPr>
              <a:t>In 2019, a CEO of a UK-based energy firm was scammed out of $243,000 by criminals using an AI-generated audio deep fake of his boss's voice.</a:t>
            </a:r>
          </a:p>
          <a:p>
            <a:pPr algn="l">
              <a:lnSpc>
                <a:spcPts val="4095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69367" y="-10264537"/>
            <a:ext cx="14178813" cy="14549155"/>
          </a:xfrm>
          <a:custGeom>
            <a:avLst/>
            <a:gdLst/>
            <a:ahLst/>
            <a:cxnLst/>
            <a:rect r="r" b="b" t="t" l="l"/>
            <a:pathLst>
              <a:path h="14549155" w="14178813">
                <a:moveTo>
                  <a:pt x="0" y="0"/>
                </a:moveTo>
                <a:lnTo>
                  <a:pt x="14178813" y="0"/>
                </a:lnTo>
                <a:lnTo>
                  <a:pt x="14178813" y="14549155"/>
                </a:lnTo>
                <a:lnTo>
                  <a:pt x="0" y="145491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644065" y="-3174345"/>
            <a:ext cx="15841853" cy="16255633"/>
          </a:xfrm>
          <a:custGeom>
            <a:avLst/>
            <a:gdLst/>
            <a:ahLst/>
            <a:cxnLst/>
            <a:rect r="r" b="b" t="t" l="l"/>
            <a:pathLst>
              <a:path h="16255633" w="1584185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05824" y="167157"/>
            <a:ext cx="12057353" cy="1561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706"/>
              </a:lnSpc>
            </a:pPr>
            <a:r>
              <a:rPr lang="en-US" sz="9207" spc="902">
                <a:solidFill>
                  <a:srgbClr val="FFFFFF"/>
                </a:solidFill>
                <a:latin typeface="Oswald Bold"/>
              </a:rPr>
              <a:t>SCENARIO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15324" y="3293593"/>
            <a:ext cx="10951206" cy="991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5699" indent="-312850" lvl="1">
              <a:lnSpc>
                <a:spcPts val="3999"/>
              </a:lnSpc>
              <a:buFont typeface="Arial"/>
              <a:buChar char="•"/>
            </a:pPr>
            <a:r>
              <a:rPr lang="en-US" sz="2898" spc="284">
                <a:solidFill>
                  <a:srgbClr val="F5FFF5"/>
                </a:solidFill>
                <a:latin typeface="DM Sans"/>
              </a:rPr>
              <a:t>In 2023, a Mother was targeted by a scammer that claimed to be her daughter.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259623" y="5593943"/>
            <a:ext cx="2092401" cy="2555604"/>
          </a:xfrm>
          <a:custGeom>
            <a:avLst/>
            <a:gdLst/>
            <a:ahLst/>
            <a:cxnLst/>
            <a:rect r="r" b="b" t="t" l="l"/>
            <a:pathLst>
              <a:path h="2555604" w="2092401">
                <a:moveTo>
                  <a:pt x="0" y="0"/>
                </a:moveTo>
                <a:lnTo>
                  <a:pt x="2092401" y="0"/>
                </a:lnTo>
                <a:lnTo>
                  <a:pt x="2092401" y="2555604"/>
                </a:lnTo>
                <a:lnTo>
                  <a:pt x="0" y="25556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595187" y="5894343"/>
            <a:ext cx="7869495" cy="2847326"/>
          </a:xfrm>
          <a:custGeom>
            <a:avLst/>
            <a:gdLst/>
            <a:ahLst/>
            <a:cxnLst/>
            <a:rect r="r" b="b" t="t" l="l"/>
            <a:pathLst>
              <a:path h="2847326" w="7869495">
                <a:moveTo>
                  <a:pt x="0" y="0"/>
                </a:moveTo>
                <a:lnTo>
                  <a:pt x="7869495" y="0"/>
                </a:lnTo>
                <a:lnTo>
                  <a:pt x="7869495" y="2847326"/>
                </a:lnTo>
                <a:lnTo>
                  <a:pt x="0" y="28473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725065"/>
            <a:chOff x="0" y="0"/>
            <a:chExt cx="4816593" cy="28247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824708"/>
            </a:xfrm>
            <a:custGeom>
              <a:avLst/>
              <a:gdLst/>
              <a:ahLst/>
              <a:cxnLst/>
              <a:rect r="r" b="b" t="t" l="l"/>
              <a:pathLst>
                <a:path h="28247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824708"/>
                  </a:lnTo>
                  <a:lnTo>
                    <a:pt x="0" y="2824708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816593" cy="2843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451022" y="-4729397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851369" y="-3442596"/>
            <a:ext cx="6709932" cy="6885191"/>
          </a:xfrm>
          <a:custGeom>
            <a:avLst/>
            <a:gdLst/>
            <a:ahLst/>
            <a:cxnLst/>
            <a:rect r="r" b="b" t="t" l="l"/>
            <a:pathLst>
              <a:path h="6885191" w="6709932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109281" y="2025695"/>
            <a:ext cx="12605981" cy="7881344"/>
          </a:xfrm>
          <a:custGeom>
            <a:avLst/>
            <a:gdLst/>
            <a:ahLst/>
            <a:cxnLst/>
            <a:rect r="r" b="b" t="t" l="l"/>
            <a:pathLst>
              <a:path h="7881344" w="12605981">
                <a:moveTo>
                  <a:pt x="0" y="0"/>
                </a:moveTo>
                <a:lnTo>
                  <a:pt x="12605981" y="0"/>
                </a:lnTo>
                <a:lnTo>
                  <a:pt x="12605981" y="7881343"/>
                </a:lnTo>
                <a:lnTo>
                  <a:pt x="0" y="78813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729" r="0" b="-76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90980" y="287052"/>
            <a:ext cx="10906040" cy="1349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FFFFFF"/>
                </a:solidFill>
                <a:latin typeface="Oswald Bold"/>
              </a:rPr>
              <a:t>STATISTICS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47064" y="8404873"/>
            <a:ext cx="1268693" cy="1211025"/>
          </a:xfrm>
          <a:custGeom>
            <a:avLst/>
            <a:gdLst/>
            <a:ahLst/>
            <a:cxnLst/>
            <a:rect r="r" b="b" t="t" l="l"/>
            <a:pathLst>
              <a:path h="1211025" w="1268693">
                <a:moveTo>
                  <a:pt x="0" y="0"/>
                </a:moveTo>
                <a:lnTo>
                  <a:pt x="1268693" y="0"/>
                </a:lnTo>
                <a:lnTo>
                  <a:pt x="1268693" y="1211026"/>
                </a:lnTo>
                <a:lnTo>
                  <a:pt x="0" y="12110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493505" y="8494787"/>
            <a:ext cx="1104804" cy="1121111"/>
          </a:xfrm>
          <a:custGeom>
            <a:avLst/>
            <a:gdLst/>
            <a:ahLst/>
            <a:cxnLst/>
            <a:rect r="r" b="b" t="t" l="l"/>
            <a:pathLst>
              <a:path h="1121111" w="1104804">
                <a:moveTo>
                  <a:pt x="0" y="0"/>
                </a:moveTo>
                <a:lnTo>
                  <a:pt x="1104805" y="0"/>
                </a:lnTo>
                <a:lnTo>
                  <a:pt x="1104805" y="1121112"/>
                </a:lnTo>
                <a:lnTo>
                  <a:pt x="0" y="1121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479722" y="-4833750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4176364">
            <a:off x="-5567147" y="4587039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647064" y="5246257"/>
            <a:ext cx="8266853" cy="4690959"/>
          </a:xfrm>
          <a:custGeom>
            <a:avLst/>
            <a:gdLst/>
            <a:ahLst/>
            <a:cxnLst/>
            <a:rect r="r" b="b" t="t" l="l"/>
            <a:pathLst>
              <a:path h="4690959" w="8266853">
                <a:moveTo>
                  <a:pt x="0" y="0"/>
                </a:moveTo>
                <a:lnTo>
                  <a:pt x="8266853" y="0"/>
                </a:lnTo>
                <a:lnTo>
                  <a:pt x="8266853" y="4690959"/>
                </a:lnTo>
                <a:lnTo>
                  <a:pt x="0" y="469095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887170" y="388159"/>
            <a:ext cx="11552977" cy="1166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947" spc="368">
                <a:solidFill>
                  <a:srgbClr val="231F20"/>
                </a:solidFill>
                <a:latin typeface="Oswald Bold"/>
              </a:rPr>
              <a:t>PROBLEM STATEMENT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87170" y="2220834"/>
            <a:ext cx="12207292" cy="110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8"/>
              </a:lnSpc>
              <a:spcBef>
                <a:spcPct val="0"/>
              </a:spcBef>
            </a:pPr>
            <a:r>
              <a:rPr lang="en-US" sz="3201" spc="313">
                <a:solidFill>
                  <a:srgbClr val="231F20"/>
                </a:solidFill>
                <a:latin typeface="DM Sans"/>
              </a:rPr>
              <a:t>The world right now is suffering from deep fake medias in a political or religious way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87170" y="3496797"/>
            <a:ext cx="12207292" cy="110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8"/>
              </a:lnSpc>
              <a:spcBef>
                <a:spcPct val="0"/>
              </a:spcBef>
            </a:pPr>
            <a:r>
              <a:rPr lang="en-US" sz="3201" spc="313">
                <a:solidFill>
                  <a:srgbClr val="231F20"/>
                </a:solidFill>
                <a:latin typeface="DM Sans"/>
              </a:rPr>
              <a:t>Our solution should advance the world to a world free of conflict over fake media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799999">
            <a:off x="-4639363" y="-7478114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95714" y="2362837"/>
            <a:ext cx="12057353" cy="1343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3"/>
              </a:lnSpc>
            </a:pPr>
            <a:r>
              <a:rPr lang="en-US" sz="7908" spc="774">
                <a:solidFill>
                  <a:srgbClr val="1A1A1A"/>
                </a:solidFill>
                <a:latin typeface="Oswald Bold"/>
              </a:rPr>
              <a:t>SOLUTION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48788" y="4142951"/>
            <a:ext cx="10951206" cy="1072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5"/>
              </a:lnSpc>
            </a:pPr>
            <a:r>
              <a:rPr lang="en-US" sz="3098" spc="303">
                <a:solidFill>
                  <a:srgbClr val="1A1A1A"/>
                </a:solidFill>
                <a:latin typeface="DM Sans"/>
              </a:rPr>
              <a:t>OUR SOLUTION IS TO DEVELOP AN AI SOFTWARE TO PREVENT THE RISE OF AUDIO DEEP FAKES.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799999">
            <a:off x="-4639363" y="-7478114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39262" y="1580209"/>
            <a:ext cx="11009475" cy="8367201"/>
          </a:xfrm>
          <a:custGeom>
            <a:avLst/>
            <a:gdLst/>
            <a:ahLst/>
            <a:cxnLst/>
            <a:rect r="r" b="b" t="t" l="l"/>
            <a:pathLst>
              <a:path h="8367201" w="11009475">
                <a:moveTo>
                  <a:pt x="0" y="0"/>
                </a:moveTo>
                <a:lnTo>
                  <a:pt x="11009476" y="0"/>
                </a:lnTo>
                <a:lnTo>
                  <a:pt x="11009476" y="8367201"/>
                </a:lnTo>
                <a:lnTo>
                  <a:pt x="0" y="83672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11618" y="60831"/>
            <a:ext cx="12057353" cy="1343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3"/>
              </a:lnSpc>
            </a:pPr>
            <a:r>
              <a:rPr lang="en-US" sz="7908" spc="774">
                <a:solidFill>
                  <a:srgbClr val="1A1A1A"/>
                </a:solidFill>
                <a:latin typeface="Oswald Bold"/>
              </a:rPr>
              <a:t>MODEL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407869">
            <a:off x="12052165" y="1118883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407869">
            <a:off x="-4696947" y="10150458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7116" r="0" b="0"/>
          <a:stretch>
            <a:fillRect/>
          </a:stretch>
        </p:blipFill>
        <p:spPr>
          <a:xfrm flipH="false" flipV="false" rot="0">
            <a:off x="1828800" y="1989706"/>
            <a:ext cx="14630400" cy="764394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2911618" y="60831"/>
            <a:ext cx="12057353" cy="1343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3"/>
              </a:lnSpc>
            </a:pPr>
            <a:r>
              <a:rPr lang="en-US" sz="7908" spc="774">
                <a:solidFill>
                  <a:srgbClr val="1A1A1A"/>
                </a:solidFill>
                <a:latin typeface="Oswald Bold"/>
              </a:rPr>
              <a:t>DEMO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DAF1wZaHd5Q</dc:identifier>
  <dcterms:modified xsi:type="dcterms:W3CDTF">2011-08-01T06:04:30Z</dcterms:modified>
  <cp:revision>1</cp:revision>
  <dc:title>DEEP FAKE DETECTION</dc:title>
</cp:coreProperties>
</file>

<file path=docProps/thumbnail.jpeg>
</file>